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4" r:id="rId7"/>
    <p:sldId id="265" r:id="rId8"/>
    <p:sldId id="266" r:id="rId9"/>
    <p:sldId id="267" r:id="rId10"/>
    <p:sldId id="268" r:id="rId11"/>
    <p:sldId id="260" r:id="rId12"/>
    <p:sldId id="261" r:id="rId13"/>
    <p:sldId id="263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FFCC"/>
    <a:srgbClr val="EF858D"/>
    <a:srgbClr val="00CC99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858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457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779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795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326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611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82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120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71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07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852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B6C3C-152B-4A22-AAA2-B452B20AF59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6949F-69AE-4007-92FB-0C177CAA6F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05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764704"/>
            <a:ext cx="6192688" cy="461665"/>
          </a:xfrm>
          <a:prstGeom prst="rect">
            <a:avLst/>
          </a:prstGeom>
          <a:solidFill>
            <a:srgbClr val="66FF99"/>
          </a:solidFill>
        </p:spPr>
        <p:txBody>
          <a:bodyPr wrap="square">
            <a:spAutoFit/>
          </a:bodyPr>
          <a:lstStyle/>
          <a:p>
            <a:r>
              <a:rPr lang="en-US" sz="2400" b="1" dirty="0"/>
              <a:t>1-mavzu: STRATEGIK BOSHQARISHGA KIRISH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459504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1.STRATEGIK BOSHQARISHNING MOHIYATI VA AHAMIYATI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105835"/>
            <a:ext cx="6390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2.STRATEGIK BOSHQARISHNING TARIXIY RIVOJLANISHI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750891"/>
            <a:ext cx="6246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3. TASHKILOTLARDA STRATEGIK BOSHQARISH JARAYONLARI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55776" y="1556792"/>
            <a:ext cx="316835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REJA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65104"/>
            <a:ext cx="8656529" cy="2016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69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7920880" cy="461665"/>
          </a:xfrm>
          <a:prstGeom prst="rect">
            <a:avLst/>
          </a:prstGeom>
          <a:solidFill>
            <a:srgbClr val="66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1.STRATEGIK BOSHQARISHNING MOHIYATI VA AHAMIYATI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268760"/>
            <a:ext cx="3600400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70C0"/>
                </a:solidFill>
              </a:rPr>
              <a:t>Strategik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70C0"/>
                </a:solidFill>
              </a:rPr>
              <a:t>boshqarish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–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tashkilotning</a:t>
            </a:r>
            <a:r>
              <a:rPr lang="en-US" sz="2800" dirty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muvaffaqiyatini</a:t>
            </a:r>
            <a:r>
              <a:rPr lang="en-US" sz="2800" dirty="0"/>
              <a:t> </a:t>
            </a:r>
            <a:r>
              <a:rPr lang="en-US" sz="2800" dirty="0" err="1"/>
              <a:t>ta'minlash</a:t>
            </a:r>
            <a:r>
              <a:rPr lang="en-US" sz="2800" dirty="0"/>
              <a:t> </a:t>
            </a:r>
            <a:r>
              <a:rPr lang="en-US" sz="2800" dirty="0" err="1"/>
              <a:t>maqsadida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oshiriladigan</a:t>
            </a:r>
            <a:r>
              <a:rPr lang="en-US" sz="2800" dirty="0"/>
              <a:t> </a:t>
            </a:r>
            <a:r>
              <a:rPr lang="en-US" sz="2800" dirty="0" err="1"/>
              <a:t>rejalashtirish</a:t>
            </a:r>
            <a:r>
              <a:rPr lang="en-US" sz="2800" dirty="0"/>
              <a:t>,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etish</a:t>
            </a:r>
            <a:r>
              <a:rPr lang="en-US" sz="2800" dirty="0"/>
              <a:t>, </a:t>
            </a:r>
            <a:r>
              <a:rPr lang="en-US" sz="2800" dirty="0" err="1"/>
              <a:t>boshqarish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nazorat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jarayonidir</a:t>
            </a:r>
            <a:r>
              <a:rPr lang="en-US" sz="2800" dirty="0"/>
              <a:t>. </a:t>
            </a:r>
            <a:endParaRPr lang="ru-RU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268760"/>
            <a:ext cx="396044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86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136904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2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4048" y="1659865"/>
            <a:ext cx="3600400" cy="2677656"/>
          </a:xfrm>
          <a:prstGeom prst="rect">
            <a:avLst/>
          </a:prstGeom>
          <a:solidFill>
            <a:srgbClr val="66FFCC">
              <a:alpha val="50196"/>
            </a:srgb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err="1" smtClean="0"/>
              <a:t>tashkilotning</a:t>
            </a:r>
            <a:r>
              <a:rPr lang="en-US" sz="2800" dirty="0" smtClean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maqsadlarini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kerakli</a:t>
            </a:r>
            <a:r>
              <a:rPr lang="en-US" sz="2800" dirty="0"/>
              <a:t> </a:t>
            </a:r>
            <a:r>
              <a:rPr lang="en-US" sz="2800" dirty="0" err="1"/>
              <a:t>strategiyalarni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oshirishdir</a:t>
            </a:r>
            <a:r>
              <a:rPr lang="en-US" sz="2800" dirty="0"/>
              <a:t>. 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411713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59633" y="553812"/>
            <a:ext cx="6768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prstClr val="black"/>
                </a:solidFill>
              </a:rPr>
              <a:t>Strategik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>
                <a:solidFill>
                  <a:prstClr val="black"/>
                </a:solidFill>
              </a:rPr>
              <a:t>boshqarishning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>
                <a:solidFill>
                  <a:prstClr val="black"/>
                </a:solidFill>
              </a:rPr>
              <a:t>asosiy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>
                <a:solidFill>
                  <a:prstClr val="black"/>
                </a:solidFill>
              </a:rPr>
              <a:t>mohiyati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83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1006113"/>
            <a:ext cx="5468035" cy="461665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boshqarishning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mohiyati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8652" y="2420888"/>
            <a:ext cx="311021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Rejalashtirish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23251" y="3226853"/>
            <a:ext cx="345697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Amalga </a:t>
            </a:r>
            <a:r>
              <a:rPr lang="en-US" sz="2400" b="1" dirty="0" err="1"/>
              <a:t>Oshirish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61641" y="4216729"/>
            <a:ext cx="2381358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Nazorat</a:t>
            </a:r>
            <a:endParaRPr lang="ru-RU" sz="2400" dirty="0"/>
          </a:p>
        </p:txBody>
      </p:sp>
      <p:cxnSp>
        <p:nvCxnSpPr>
          <p:cNvPr id="7" name="Прямая со стрелкой 6"/>
          <p:cNvCxnSpPr>
            <a:stCxn id="2" idx="2"/>
          </p:cNvCxnSpPr>
          <p:nvPr/>
        </p:nvCxnSpPr>
        <p:spPr>
          <a:xfrm flipH="1">
            <a:off x="2483768" y="1467778"/>
            <a:ext cx="2013938" cy="8090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</p:cNvCxnSpPr>
          <p:nvPr/>
        </p:nvCxnSpPr>
        <p:spPr>
          <a:xfrm>
            <a:off x="4497706" y="1467778"/>
            <a:ext cx="154031" cy="17590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</p:cNvCxnSpPr>
          <p:nvPr/>
        </p:nvCxnSpPr>
        <p:spPr>
          <a:xfrm>
            <a:off x="4497706" y="1467778"/>
            <a:ext cx="2954614" cy="27533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87" y="4250498"/>
            <a:ext cx="4573877" cy="2154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30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620688"/>
            <a:ext cx="4684167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r>
              <a:rPr lang="en-US" sz="2400" b="1" dirty="0" err="1"/>
              <a:t>boshqarishning</a:t>
            </a:r>
            <a:r>
              <a:rPr lang="en-US" sz="2400" b="1" dirty="0"/>
              <a:t> </a:t>
            </a:r>
            <a:r>
              <a:rPr lang="en-US" sz="2400" b="1" dirty="0" err="1"/>
              <a:t>ahamiyati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5589240"/>
            <a:ext cx="33377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1. </a:t>
            </a:r>
            <a:r>
              <a:rPr lang="en-US" sz="2000" b="1" dirty="0" err="1"/>
              <a:t>Maqsadlarni</a:t>
            </a:r>
            <a:r>
              <a:rPr lang="en-US" sz="2000" b="1" dirty="0"/>
              <a:t> </a:t>
            </a:r>
            <a:r>
              <a:rPr lang="en-US" sz="2000" b="1" dirty="0" err="1"/>
              <a:t>Aniq</a:t>
            </a:r>
            <a:r>
              <a:rPr lang="en-US" sz="2000" b="1" dirty="0"/>
              <a:t> </a:t>
            </a:r>
            <a:r>
              <a:rPr lang="en-US" sz="2000" b="1" dirty="0" err="1"/>
              <a:t>Belgilash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27784" y="4811771"/>
            <a:ext cx="38413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2. </a:t>
            </a:r>
            <a:r>
              <a:rPr lang="en-US" sz="2000" b="1" dirty="0" err="1"/>
              <a:t>Resurslarni</a:t>
            </a:r>
            <a:r>
              <a:rPr lang="en-US" sz="2000" b="1" dirty="0"/>
              <a:t> </a:t>
            </a:r>
            <a:r>
              <a:rPr lang="en-US" sz="2000" b="1" dirty="0" err="1"/>
              <a:t>Samarali</a:t>
            </a:r>
            <a:r>
              <a:rPr lang="en-US" sz="2000" b="1" dirty="0"/>
              <a:t> </a:t>
            </a:r>
            <a:r>
              <a:rPr lang="en-US" sz="2000" b="1" dirty="0" err="1"/>
              <a:t>Boshqarish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55901" y="3851756"/>
            <a:ext cx="39018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3. </a:t>
            </a:r>
            <a:r>
              <a:rPr lang="en-US" sz="2000" b="1" dirty="0" err="1"/>
              <a:t>O'zgarishlarga</a:t>
            </a:r>
            <a:r>
              <a:rPr lang="en-US" sz="2000" b="1" dirty="0"/>
              <a:t> </a:t>
            </a:r>
            <a:r>
              <a:rPr lang="en-US" sz="2000" b="1" dirty="0" err="1"/>
              <a:t>Moslashuvchanlik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05903" y="2707396"/>
            <a:ext cx="23354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4. </a:t>
            </a:r>
            <a:r>
              <a:rPr lang="en-US" sz="2000" b="1" dirty="0" err="1"/>
              <a:t>Raqobat</a:t>
            </a:r>
            <a:r>
              <a:rPr lang="en-US" sz="2000" b="1" dirty="0"/>
              <a:t> </a:t>
            </a:r>
            <a:r>
              <a:rPr lang="en-US" sz="2000" b="1" dirty="0" err="1"/>
              <a:t>Ustunligi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88074" y="1700808"/>
            <a:ext cx="3373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5. </a:t>
            </a:r>
            <a:r>
              <a:rPr lang="en-US" sz="2000" b="1" dirty="0" err="1"/>
              <a:t>Xatarlarga</a:t>
            </a:r>
            <a:r>
              <a:rPr lang="en-US" sz="2000" b="1" dirty="0"/>
              <a:t> </a:t>
            </a:r>
            <a:r>
              <a:rPr lang="en-US" sz="2000" b="1" dirty="0" err="1"/>
              <a:t>Qarshi</a:t>
            </a:r>
            <a:r>
              <a:rPr lang="en-US" sz="2000" b="1" dirty="0"/>
              <a:t> </a:t>
            </a:r>
            <a:r>
              <a:rPr lang="en-US" sz="2000" b="1" dirty="0" err="1"/>
              <a:t>Kurashish</a:t>
            </a:r>
            <a:endParaRPr lang="ru-RU" sz="20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05" y="1885474"/>
            <a:ext cx="3565396" cy="26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30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3"/>
            <a:ext cx="4680520" cy="4524315"/>
          </a:xfrm>
          <a:prstGeom prst="rect">
            <a:avLst/>
          </a:prstGeom>
          <a:solidFill>
            <a:srgbClr val="66FFCC"/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dirty="0" err="1"/>
              <a:t>Strategik</a:t>
            </a:r>
            <a:r>
              <a:rPr lang="en-US" sz="3200" dirty="0"/>
              <a:t> </a:t>
            </a:r>
            <a:r>
              <a:rPr lang="en-US" sz="3200" dirty="0" err="1"/>
              <a:t>boshqarishning</a:t>
            </a:r>
            <a:r>
              <a:rPr lang="en-US" sz="3200" dirty="0"/>
              <a:t> </a:t>
            </a:r>
            <a:r>
              <a:rPr lang="en-US" sz="3200" dirty="0" err="1"/>
              <a:t>samaradorligi</a:t>
            </a:r>
            <a:r>
              <a:rPr lang="en-US" sz="3200" dirty="0"/>
              <a:t> </a:t>
            </a:r>
            <a:r>
              <a:rPr lang="en-US" sz="3200" dirty="0" err="1"/>
              <a:t>tashkilotning</a:t>
            </a:r>
            <a:r>
              <a:rPr lang="en-US" sz="3200" dirty="0"/>
              <a:t> </a:t>
            </a:r>
            <a:r>
              <a:rPr lang="en-US" sz="3200" dirty="0" err="1"/>
              <a:t>strategik</a:t>
            </a:r>
            <a:r>
              <a:rPr lang="en-US" sz="3200" dirty="0"/>
              <a:t> </a:t>
            </a:r>
            <a:r>
              <a:rPr lang="en-US" sz="3200" dirty="0" err="1"/>
              <a:t>maqsadlariga</a:t>
            </a:r>
            <a:r>
              <a:rPr lang="en-US" sz="3200" dirty="0"/>
              <a:t> </a:t>
            </a:r>
            <a:r>
              <a:rPr lang="en-US" sz="3200" dirty="0" err="1"/>
              <a:t>erishishida</a:t>
            </a:r>
            <a:r>
              <a:rPr lang="en-US" sz="3200" dirty="0"/>
              <a:t> </a:t>
            </a:r>
            <a:r>
              <a:rPr lang="en-US" sz="3200" dirty="0" err="1"/>
              <a:t>muhim</a:t>
            </a:r>
            <a:r>
              <a:rPr lang="en-US" sz="3200" dirty="0"/>
              <a:t> </a:t>
            </a:r>
            <a:r>
              <a:rPr lang="en-US" sz="3200" dirty="0" err="1"/>
              <a:t>rol</a:t>
            </a:r>
            <a:r>
              <a:rPr lang="en-US" sz="3200" dirty="0"/>
              <a:t> </a:t>
            </a:r>
            <a:r>
              <a:rPr lang="en-US" sz="3200" dirty="0" err="1"/>
              <a:t>o‘ynaydi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tashkilotning</a:t>
            </a:r>
            <a:r>
              <a:rPr lang="en-US" sz="3200" dirty="0"/>
              <a:t> </a:t>
            </a:r>
            <a:r>
              <a:rPr lang="en-US" sz="3200" dirty="0" err="1"/>
              <a:t>bozor</a:t>
            </a:r>
            <a:r>
              <a:rPr lang="en-US" sz="3200" dirty="0"/>
              <a:t> </a:t>
            </a:r>
            <a:r>
              <a:rPr lang="en-US" sz="3200" dirty="0" err="1"/>
              <a:t>sharoitlarida</a:t>
            </a:r>
            <a:r>
              <a:rPr lang="en-US" sz="3200" dirty="0"/>
              <a:t> </a:t>
            </a:r>
            <a:r>
              <a:rPr lang="en-US" sz="3200" dirty="0" err="1"/>
              <a:t>muvaffaqiyatli</a:t>
            </a:r>
            <a:r>
              <a:rPr lang="en-US" sz="3200" dirty="0"/>
              <a:t> </a:t>
            </a:r>
            <a:r>
              <a:rPr lang="en-US" sz="3200" dirty="0" err="1"/>
              <a:t>faoliyat</a:t>
            </a:r>
            <a:r>
              <a:rPr lang="en-US" sz="3200" dirty="0"/>
              <a:t> </a:t>
            </a:r>
            <a:r>
              <a:rPr lang="en-US" sz="3200" dirty="0" err="1"/>
              <a:t>yuritishiga</a:t>
            </a:r>
            <a:r>
              <a:rPr lang="en-US" sz="3200" dirty="0"/>
              <a:t> </a:t>
            </a:r>
            <a:endParaRPr lang="en-US" sz="3200" dirty="0" smtClean="0"/>
          </a:p>
          <a:p>
            <a:pPr algn="ctr"/>
            <a:r>
              <a:rPr lang="en-US" sz="3200" dirty="0" err="1" smtClean="0"/>
              <a:t>yordam</a:t>
            </a:r>
            <a:r>
              <a:rPr lang="en-US" sz="3200" dirty="0" smtClean="0"/>
              <a:t> </a:t>
            </a:r>
            <a:r>
              <a:rPr lang="en-US" sz="3200" dirty="0" err="1"/>
              <a:t>beradi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508788" y="404663"/>
            <a:ext cx="1311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/>
              <a:t>Xulosa</a:t>
            </a:r>
            <a:endParaRPr lang="ru-RU" sz="32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282" y="1412776"/>
            <a:ext cx="36004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65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424936" cy="46166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2.STRATEGIK BOSHQARISHNING TARIXIY RIVOJLANISHI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5517232"/>
            <a:ext cx="2569742" cy="461665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1. </a:t>
            </a:r>
            <a:r>
              <a:rPr lang="en-US" sz="2400" b="1" dirty="0" err="1"/>
              <a:t>Erta</a:t>
            </a:r>
            <a:r>
              <a:rPr lang="en-US" sz="2400" b="1" dirty="0"/>
              <a:t> </a:t>
            </a:r>
            <a:r>
              <a:rPr lang="en-US" sz="2400" b="1" dirty="0" err="1" smtClean="0"/>
              <a:t>tarixiy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davr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4293096"/>
            <a:ext cx="4874781" cy="830997"/>
          </a:xfrm>
          <a:prstGeom prst="rect">
            <a:avLst/>
          </a:prstGeom>
          <a:solidFill>
            <a:srgbClr val="66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2. </a:t>
            </a:r>
            <a:r>
              <a:rPr lang="en-US" sz="2400" b="1" dirty="0" err="1"/>
              <a:t>Industriyalizatsiya</a:t>
            </a:r>
            <a:r>
              <a:rPr lang="en-US" sz="2400" b="1" dirty="0"/>
              <a:t> </a:t>
            </a:r>
            <a:r>
              <a:rPr lang="en-US" sz="2400" b="1" dirty="0" err="1" smtClean="0"/>
              <a:t>davri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 </a:t>
            </a:r>
            <a:r>
              <a:rPr lang="en-US" sz="2400" b="1" dirty="0"/>
              <a:t>(19-asrning </a:t>
            </a:r>
            <a:r>
              <a:rPr lang="en-US" sz="2400" b="1" dirty="0" err="1"/>
              <a:t>oxiri</a:t>
            </a:r>
            <a:r>
              <a:rPr lang="en-US" sz="2400" b="1" dirty="0"/>
              <a:t> – 20-asr </a:t>
            </a:r>
            <a:r>
              <a:rPr lang="en-US" sz="2400" b="1" dirty="0" err="1"/>
              <a:t>boshlarida</a:t>
            </a:r>
            <a:r>
              <a:rPr lang="en-US" sz="2400" b="1" dirty="0"/>
              <a:t>)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923928" y="3023954"/>
            <a:ext cx="3805081" cy="954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/>
              <a:t>3. 20-asrning </a:t>
            </a:r>
            <a:r>
              <a:rPr lang="en-US" sz="2800" b="1" dirty="0" err="1" smtClean="0"/>
              <a:t>o'rtalari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endParaRPr lang="en-US" sz="2800" b="1" dirty="0" smtClean="0"/>
          </a:p>
          <a:p>
            <a:r>
              <a:rPr lang="en-US" sz="2800" b="1" dirty="0" smtClean="0"/>
              <a:t> </a:t>
            </a:r>
            <a:r>
              <a:rPr lang="en-US" sz="2800" b="1" dirty="0" err="1" smtClean="0"/>
              <a:t>keyingi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davr</a:t>
            </a:r>
            <a:endParaRPr lang="ru-RU" sz="28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355976" y="1782144"/>
            <a:ext cx="4680520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3200" b="1" dirty="0"/>
              <a:t>4. </a:t>
            </a:r>
            <a:r>
              <a:rPr lang="ru-RU" sz="3200" b="1" dirty="0" err="1"/>
              <a:t>Zamonaviy</a:t>
            </a:r>
            <a:r>
              <a:rPr lang="ru-RU" sz="3200" b="1" dirty="0"/>
              <a:t> </a:t>
            </a:r>
            <a:r>
              <a:rPr lang="ru-RU" sz="3200" b="1" dirty="0" err="1"/>
              <a:t>Davr</a:t>
            </a:r>
            <a:endParaRPr lang="ru-RU" sz="32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84" y="910605"/>
            <a:ext cx="3469927" cy="323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81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340768"/>
            <a:ext cx="7992888" cy="3970318"/>
          </a:xfrm>
          <a:prstGeom prst="rect">
            <a:avLst/>
          </a:prstGeom>
          <a:solidFill>
            <a:srgbClr val="66FFCC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err="1" smtClean="0"/>
              <a:t>Strategik</a:t>
            </a:r>
            <a:r>
              <a:rPr lang="en-US" sz="2800" dirty="0" smtClean="0"/>
              <a:t> </a:t>
            </a:r>
            <a:r>
              <a:rPr lang="en-US" sz="2800" dirty="0" err="1"/>
              <a:t>boshqarishning</a:t>
            </a:r>
            <a:r>
              <a:rPr lang="en-US" sz="2800" dirty="0"/>
              <a:t> </a:t>
            </a:r>
            <a:r>
              <a:rPr lang="en-US" sz="2800" dirty="0" err="1"/>
              <a:t>tarixiy</a:t>
            </a:r>
            <a:r>
              <a:rPr lang="en-US" sz="2800" dirty="0"/>
              <a:t> </a:t>
            </a:r>
            <a:r>
              <a:rPr lang="en-US" sz="2800" dirty="0" err="1"/>
              <a:t>rivojlanishi</a:t>
            </a:r>
            <a:r>
              <a:rPr lang="en-US" sz="2800" dirty="0"/>
              <a:t> </a:t>
            </a:r>
            <a:r>
              <a:rPr lang="en-US" sz="2800" dirty="0" err="1"/>
              <a:t>kompaniyalar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tashkilotlarning</a:t>
            </a:r>
            <a:r>
              <a:rPr lang="en-US" sz="2800" dirty="0"/>
              <a:t> </a:t>
            </a:r>
            <a:r>
              <a:rPr lang="en-US" sz="2800" dirty="0" err="1"/>
              <a:t>bozor</a:t>
            </a:r>
            <a:r>
              <a:rPr lang="en-US" sz="2800" dirty="0"/>
              <a:t> </a:t>
            </a:r>
            <a:r>
              <a:rPr lang="en-US" sz="2800" dirty="0" err="1"/>
              <a:t>sharoitlariga</a:t>
            </a:r>
            <a:r>
              <a:rPr lang="en-US" sz="2800" dirty="0"/>
              <a:t> </a:t>
            </a:r>
            <a:r>
              <a:rPr lang="en-US" sz="2800" dirty="0" err="1"/>
              <a:t>moslashish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muvaffaqiyat</a:t>
            </a:r>
            <a:r>
              <a:rPr lang="en-US" sz="2800" dirty="0"/>
              <a:t> </a:t>
            </a:r>
            <a:r>
              <a:rPr lang="en-US" sz="2800" dirty="0" err="1"/>
              <a:t>qozonish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zarur</a:t>
            </a:r>
            <a:r>
              <a:rPr lang="en-US" sz="2800" dirty="0"/>
              <a:t> </a:t>
            </a:r>
            <a:r>
              <a:rPr lang="en-US" sz="2800" dirty="0" err="1"/>
              <a:t>bo‘lgan</a:t>
            </a:r>
            <a:r>
              <a:rPr lang="en-US" sz="2800" dirty="0"/>
              <a:t> </a:t>
            </a:r>
            <a:r>
              <a:rPr lang="en-US" sz="2800" dirty="0" err="1"/>
              <a:t>strategiyalarni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chiqishning</a:t>
            </a:r>
            <a:r>
              <a:rPr lang="en-US" sz="2800" dirty="0"/>
              <a:t> </a:t>
            </a:r>
            <a:r>
              <a:rPr lang="en-US" sz="2800" dirty="0" err="1"/>
              <a:t>uzluksiz</a:t>
            </a:r>
            <a:r>
              <a:rPr lang="en-US" sz="2800" dirty="0"/>
              <a:t> </a:t>
            </a:r>
            <a:r>
              <a:rPr lang="en-US" sz="2800" dirty="0" err="1"/>
              <a:t>jarayonidir</a:t>
            </a:r>
            <a:r>
              <a:rPr lang="en-US" sz="2800" dirty="0"/>
              <a:t>. </a:t>
            </a:r>
            <a:r>
              <a:rPr lang="en-US" sz="2800" dirty="0" err="1"/>
              <a:t>Erta</a:t>
            </a:r>
            <a:r>
              <a:rPr lang="en-US" sz="2800" dirty="0"/>
              <a:t> </a:t>
            </a:r>
            <a:r>
              <a:rPr lang="en-US" sz="2800" dirty="0" err="1"/>
              <a:t>davrlar</a:t>
            </a:r>
            <a:r>
              <a:rPr lang="en-US" sz="2800" dirty="0"/>
              <a:t>, </a:t>
            </a:r>
            <a:r>
              <a:rPr lang="en-US" sz="2800" dirty="0" err="1"/>
              <a:t>sanoat</a:t>
            </a:r>
            <a:r>
              <a:rPr lang="en-US" sz="2800" dirty="0"/>
              <a:t> </a:t>
            </a:r>
            <a:r>
              <a:rPr lang="en-US" sz="2800" dirty="0" err="1"/>
              <a:t>inqilobi</a:t>
            </a:r>
            <a:r>
              <a:rPr lang="en-US" sz="2800" dirty="0"/>
              <a:t>, 20-asrning </a:t>
            </a:r>
            <a:r>
              <a:rPr lang="en-US" sz="2800" dirty="0" err="1"/>
              <a:t>o'rtalari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zamonaviy</a:t>
            </a:r>
            <a:r>
              <a:rPr lang="en-US" sz="2800" dirty="0"/>
              <a:t> </a:t>
            </a:r>
            <a:r>
              <a:rPr lang="en-US" sz="2800" dirty="0" err="1"/>
              <a:t>davrda</a:t>
            </a:r>
            <a:r>
              <a:rPr lang="en-US" sz="2800" dirty="0"/>
              <a:t> </a:t>
            </a:r>
            <a:r>
              <a:rPr lang="en-US" sz="2800" dirty="0" err="1"/>
              <a:t>strategik</a:t>
            </a:r>
            <a:r>
              <a:rPr lang="en-US" sz="2800" dirty="0"/>
              <a:t> </a:t>
            </a:r>
            <a:r>
              <a:rPr lang="en-US" sz="2800" dirty="0" err="1"/>
              <a:t>boshqarishning</a:t>
            </a:r>
            <a:r>
              <a:rPr lang="en-US" sz="2800" dirty="0"/>
              <a:t> </a:t>
            </a:r>
            <a:r>
              <a:rPr lang="en-US" sz="2800" dirty="0" err="1"/>
              <a:t>nazariyalari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yondashuvlari</a:t>
            </a:r>
            <a:r>
              <a:rPr lang="en-US" sz="2800" dirty="0"/>
              <a:t> </a:t>
            </a:r>
            <a:r>
              <a:rPr lang="en-US" sz="2800" dirty="0" err="1"/>
              <a:t>rivojlanib</a:t>
            </a:r>
            <a:r>
              <a:rPr lang="en-US" sz="2800" dirty="0"/>
              <a:t>, </a:t>
            </a:r>
            <a:r>
              <a:rPr lang="en-US" sz="2800" dirty="0" err="1"/>
              <a:t>ular</a:t>
            </a:r>
            <a:r>
              <a:rPr lang="en-US" sz="2800" dirty="0"/>
              <a:t> </a:t>
            </a:r>
            <a:r>
              <a:rPr lang="en-US" sz="2800" dirty="0" err="1"/>
              <a:t>tashkilotlarga</a:t>
            </a:r>
            <a:r>
              <a:rPr lang="en-US" sz="2800" dirty="0"/>
              <a:t> </a:t>
            </a:r>
            <a:r>
              <a:rPr lang="en-US" sz="2800" dirty="0" err="1"/>
              <a:t>uzoq</a:t>
            </a:r>
            <a:r>
              <a:rPr lang="en-US" sz="2800" dirty="0"/>
              <a:t> </a:t>
            </a:r>
            <a:r>
              <a:rPr lang="en-US" sz="2800" dirty="0" err="1"/>
              <a:t>muddatli</a:t>
            </a:r>
            <a:r>
              <a:rPr lang="en-US" sz="2800" dirty="0"/>
              <a:t> </a:t>
            </a:r>
            <a:r>
              <a:rPr lang="en-US" sz="2800" dirty="0" err="1"/>
              <a:t>muvaffaqiyatni</a:t>
            </a:r>
            <a:r>
              <a:rPr lang="en-US" sz="2800" dirty="0"/>
              <a:t> </a:t>
            </a:r>
            <a:r>
              <a:rPr lang="en-US" sz="2800" dirty="0" err="1"/>
              <a:t>ta'minlashda</a:t>
            </a:r>
            <a:r>
              <a:rPr lang="en-US" sz="2800" dirty="0"/>
              <a:t> </a:t>
            </a:r>
            <a:r>
              <a:rPr lang="en-US" sz="2800" dirty="0" err="1"/>
              <a:t>yordam</a:t>
            </a:r>
            <a:r>
              <a:rPr lang="en-US" sz="2800" dirty="0"/>
              <a:t> </a:t>
            </a:r>
            <a:r>
              <a:rPr lang="en-US" sz="2800" dirty="0" err="1"/>
              <a:t>berdi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469712"/>
            <a:ext cx="1169166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lvl="0"/>
            <a:r>
              <a:rPr lang="en-US" sz="2800" b="1" dirty="0" err="1">
                <a:solidFill>
                  <a:prstClr val="black"/>
                </a:solidFill>
              </a:rPr>
              <a:t>Xulosa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37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47055"/>
            <a:ext cx="7920880" cy="461665"/>
          </a:xfrm>
          <a:prstGeom prst="rect">
            <a:avLst/>
          </a:prstGeom>
          <a:solidFill>
            <a:srgbClr val="66FFCC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3. TASHKILOTLARDA STRATEGIK BOSHQARISH JARAYONLARI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556792"/>
            <a:ext cx="4176464" cy="41549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 err="1"/>
              <a:t>Strategik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tashkilotlar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uzoq</a:t>
            </a:r>
            <a:r>
              <a:rPr lang="en-US" sz="2400" dirty="0"/>
              <a:t> </a:t>
            </a:r>
            <a:r>
              <a:rPr lang="en-US" sz="2400" dirty="0" err="1"/>
              <a:t>muddatli</a:t>
            </a:r>
            <a:r>
              <a:rPr lang="en-US" sz="2400" dirty="0"/>
              <a:t> </a:t>
            </a:r>
            <a:r>
              <a:rPr lang="en-US" sz="2400" dirty="0" err="1"/>
              <a:t>muvaffaqiyatni</a:t>
            </a:r>
            <a:r>
              <a:rPr lang="en-US" sz="2400" dirty="0"/>
              <a:t> </a:t>
            </a:r>
            <a:r>
              <a:rPr lang="en-US" sz="2400" dirty="0" err="1"/>
              <a:t>ta'minlash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raqobatbardoshlikni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bo'lgan</a:t>
            </a:r>
            <a:r>
              <a:rPr lang="en-US" sz="2400" dirty="0"/>
              <a:t> </a:t>
            </a:r>
            <a:r>
              <a:rPr lang="en-US" sz="2400" dirty="0" err="1"/>
              <a:t>jarayonlarni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 Bu </a:t>
            </a:r>
            <a:r>
              <a:rPr lang="en-US" sz="2400" dirty="0" err="1"/>
              <a:t>jarayonlar</a:t>
            </a:r>
            <a:r>
              <a:rPr lang="en-US" sz="2400" dirty="0"/>
              <a:t> </a:t>
            </a:r>
            <a:r>
              <a:rPr lang="en-US" sz="2400" dirty="0" err="1"/>
              <a:t>tashkilotning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maqsadlari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strategiyalarini</a:t>
            </a:r>
            <a:r>
              <a:rPr lang="en-US" sz="2400" dirty="0"/>
              <a:t> </a:t>
            </a:r>
            <a:r>
              <a:rPr lang="en-US" sz="2400" dirty="0" err="1"/>
              <a:t>belgilash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natijalarni</a:t>
            </a:r>
            <a:r>
              <a:rPr lang="en-US" sz="2400" dirty="0"/>
              <a:t> monitoring </a:t>
            </a:r>
            <a:r>
              <a:rPr lang="en-US" sz="2400" dirty="0" err="1"/>
              <a:t>qilishni</a:t>
            </a:r>
            <a:r>
              <a:rPr lang="en-US" sz="2400" dirty="0"/>
              <a:t>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744416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745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388" y="2564904"/>
            <a:ext cx="1908536" cy="830997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b="1" dirty="0" err="1"/>
              <a:t>Strategik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r>
              <a:rPr lang="en-US" sz="2400" b="1" dirty="0" err="1" smtClean="0"/>
              <a:t>Rejalashtirish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10400" y="1052736"/>
            <a:ext cx="242694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Vizyon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Missiya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65986" y="2795736"/>
            <a:ext cx="1674113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/>
              <a:t>SWOT </a:t>
            </a:r>
            <a:r>
              <a:rPr lang="en-US" sz="2400" b="1" dirty="0" err="1" smtClean="0"/>
              <a:t>tahlil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10399" y="4581128"/>
            <a:ext cx="2526909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Strategiyalarni</a:t>
            </a:r>
            <a:r>
              <a:rPr lang="ru-RU" sz="2400" b="1" dirty="0"/>
              <a:t> </a:t>
            </a:r>
            <a:r>
              <a:rPr lang="en-US" sz="2400" b="1" dirty="0" smtClean="0"/>
              <a:t>i</a:t>
            </a:r>
            <a:r>
              <a:rPr lang="ru-RU" sz="2400" b="1" dirty="0" err="1" smtClean="0"/>
              <a:t>shlab</a:t>
            </a:r>
            <a:endParaRPr lang="en-US" sz="2400" b="1" dirty="0" smtClean="0"/>
          </a:p>
          <a:p>
            <a:pPr algn="ctr"/>
            <a:r>
              <a:rPr lang="ru-RU" sz="2400" b="1" dirty="0" smtClean="0"/>
              <a:t> </a:t>
            </a:r>
            <a:r>
              <a:rPr lang="en-US" sz="2400" b="1" dirty="0" err="1" smtClean="0"/>
              <a:t>c</a:t>
            </a:r>
            <a:r>
              <a:rPr lang="ru-RU" sz="2400" b="1" dirty="0" err="1" smtClean="0"/>
              <a:t>hiqish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2286924" y="1422068"/>
            <a:ext cx="423476" cy="11428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3"/>
            <a:endCxn id="4" idx="1"/>
          </p:cNvCxnSpPr>
          <p:nvPr/>
        </p:nvCxnSpPr>
        <p:spPr>
          <a:xfrm>
            <a:off x="2286924" y="2980403"/>
            <a:ext cx="579062" cy="461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286924" y="3395901"/>
            <a:ext cx="423476" cy="11852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48681"/>
            <a:ext cx="317105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11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585554"/>
            <a:ext cx="4978542" cy="646331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r>
              <a:rPr lang="ru-RU" sz="3600" b="1" dirty="0" err="1"/>
              <a:t>Strategik</a:t>
            </a:r>
            <a:r>
              <a:rPr lang="ru-RU" sz="3600" b="1" dirty="0"/>
              <a:t> </a:t>
            </a:r>
            <a:r>
              <a:rPr lang="en-US" sz="3600" b="1" dirty="0"/>
              <a:t>a</a:t>
            </a:r>
            <a:r>
              <a:rPr lang="ru-RU" sz="3600" b="1" dirty="0" err="1"/>
              <a:t>malga</a:t>
            </a:r>
            <a:r>
              <a:rPr lang="ru-RU" sz="3600" b="1" dirty="0"/>
              <a:t> </a:t>
            </a:r>
            <a:r>
              <a:rPr lang="en-US" sz="3600" b="1" dirty="0"/>
              <a:t>o</a:t>
            </a:r>
            <a:r>
              <a:rPr lang="ru-RU" sz="3600" b="1" dirty="0" err="1"/>
              <a:t>shirish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204864"/>
            <a:ext cx="1920719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 err="1"/>
              <a:t>Resurslarni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r>
              <a:rPr lang="en-US" sz="2800" b="1" dirty="0" err="1" smtClean="0"/>
              <a:t>Taqsimlash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85641" y="2308751"/>
            <a:ext cx="1977273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 err="1"/>
              <a:t>Jamoa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tashkil</a:t>
            </a:r>
            <a:r>
              <a:rPr lang="en-US" sz="2800" b="1" dirty="0" smtClean="0"/>
              <a:t> </a:t>
            </a:r>
            <a:r>
              <a:rPr lang="en-US" sz="2800" b="1" dirty="0" err="1"/>
              <a:t>etish</a:t>
            </a:r>
            <a:endParaRPr lang="ru-RU" sz="2800" dirty="0"/>
          </a:p>
        </p:txBody>
      </p:sp>
      <p:cxnSp>
        <p:nvCxnSpPr>
          <p:cNvPr id="6" name="Прямая со стрелкой 5"/>
          <p:cNvCxnSpPr>
            <a:stCxn id="2" idx="2"/>
          </p:cNvCxnSpPr>
          <p:nvPr/>
        </p:nvCxnSpPr>
        <p:spPr>
          <a:xfrm flipH="1">
            <a:off x="2388263" y="1231885"/>
            <a:ext cx="2296744" cy="9729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2" idx="2"/>
          </p:cNvCxnSpPr>
          <p:nvPr/>
        </p:nvCxnSpPr>
        <p:spPr>
          <a:xfrm>
            <a:off x="4685007" y="1231885"/>
            <a:ext cx="1500634" cy="10768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89040"/>
            <a:ext cx="6116636" cy="277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410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836712"/>
            <a:ext cx="23813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/>
              <a:t>Strategik</a:t>
            </a:r>
            <a:r>
              <a:rPr lang="ru-RU" sz="2400" b="1" dirty="0"/>
              <a:t> </a:t>
            </a:r>
            <a:r>
              <a:rPr lang="ru-RU" sz="2400" b="1" dirty="0" err="1"/>
              <a:t>Nazorat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1991" y="2043367"/>
            <a:ext cx="34047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/>
              <a:t>Ko'rsatkichlarni</a:t>
            </a:r>
            <a:r>
              <a:rPr lang="ru-RU" sz="2400" b="1" dirty="0"/>
              <a:t> </a:t>
            </a:r>
            <a:r>
              <a:rPr lang="ru-RU" sz="2400" b="1" dirty="0" err="1"/>
              <a:t>Baholash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76864" y="3572532"/>
            <a:ext cx="3063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/>
              <a:t>Natijalarni</a:t>
            </a:r>
            <a:r>
              <a:rPr lang="en-US" sz="2400" b="1" dirty="0"/>
              <a:t> </a:t>
            </a:r>
            <a:r>
              <a:rPr lang="en-US" sz="2400" b="1" dirty="0" err="1"/>
              <a:t>Tahlil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</p:txBody>
      </p:sp>
      <p:cxnSp>
        <p:nvCxnSpPr>
          <p:cNvPr id="6" name="Прямая со стрелкой 5"/>
          <p:cNvCxnSpPr>
            <a:stCxn id="2" idx="2"/>
          </p:cNvCxnSpPr>
          <p:nvPr/>
        </p:nvCxnSpPr>
        <p:spPr>
          <a:xfrm>
            <a:off x="1946255" y="1298377"/>
            <a:ext cx="0" cy="762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946255" y="2505032"/>
            <a:ext cx="0" cy="1067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16832"/>
            <a:ext cx="4149798" cy="3585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046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64088" y="2026052"/>
            <a:ext cx="3222104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2800" dirty="0" smtClean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Yangi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mahsulotlar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yoki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bozorlarni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kiritish</a:t>
            </a:r>
            <a:r>
              <a:rPr lang="en-US" sz="2800" dirty="0">
                <a:solidFill>
                  <a:prstClr val="black"/>
                </a:solidFill>
              </a:rPr>
              <a:t>. </a:t>
            </a:r>
            <a:r>
              <a:rPr lang="en-US" sz="2800" dirty="0" err="1">
                <a:solidFill>
                  <a:prstClr val="black"/>
                </a:solidFill>
              </a:rPr>
              <a:t>Masalan</a:t>
            </a:r>
            <a:r>
              <a:rPr lang="en-US" sz="2800" dirty="0">
                <a:solidFill>
                  <a:prstClr val="black"/>
                </a:solidFill>
              </a:rPr>
              <a:t>, </a:t>
            </a:r>
            <a:r>
              <a:rPr lang="en-US" sz="2800" dirty="0" err="1">
                <a:solidFill>
                  <a:prstClr val="black"/>
                </a:solidFill>
              </a:rPr>
              <a:t>kompaniya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o‘zining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mavjud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mahsulotlarini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yangi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segmentlarga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kengaytirishi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mumkin</a:t>
            </a:r>
            <a:r>
              <a:rPr lang="en-US" sz="2800" dirty="0">
                <a:solidFill>
                  <a:prstClr val="black"/>
                </a:solidFill>
              </a:rPr>
              <a:t>.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956084"/>
            <a:ext cx="2207271" cy="461665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</a:rPr>
              <a:t>Diversifikatsiya</a:t>
            </a:r>
            <a:r>
              <a:rPr lang="en-US" sz="2400" b="1" dirty="0">
                <a:solidFill>
                  <a:prstClr val="black"/>
                </a:solidFill>
              </a:rPr>
              <a:t>:</a:t>
            </a:r>
            <a:endParaRPr lang="ru-RU" sz="24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82" y="1556792"/>
            <a:ext cx="4017287" cy="461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541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1880" y="951111"/>
            <a:ext cx="4572000" cy="156966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lvl="0"/>
            <a:r>
              <a:rPr lang="en-US" sz="2400" dirty="0" err="1" smtClean="0"/>
              <a:t>Raqobatchilar</a:t>
            </a:r>
            <a:r>
              <a:rPr lang="en-US" sz="2400" dirty="0" smtClean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raqobatlashish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raqobat</a:t>
            </a:r>
            <a:r>
              <a:rPr lang="en-US" sz="2400" dirty="0"/>
              <a:t> </a:t>
            </a:r>
            <a:r>
              <a:rPr lang="en-US" sz="2400" dirty="0" err="1"/>
              <a:t>ustunligini</a:t>
            </a:r>
            <a:r>
              <a:rPr lang="en-US" sz="2400" dirty="0"/>
              <a:t> </a:t>
            </a:r>
            <a:r>
              <a:rPr lang="en-US" sz="2400" dirty="0" err="1"/>
              <a:t>yaratish</a:t>
            </a:r>
            <a:r>
              <a:rPr lang="en-US" sz="2400" dirty="0"/>
              <a:t>. </a:t>
            </a:r>
            <a:r>
              <a:rPr lang="ru-RU" sz="2400" dirty="0" err="1"/>
              <a:t>Masalan</a:t>
            </a:r>
            <a:r>
              <a:rPr lang="ru-RU" sz="2400" dirty="0"/>
              <a:t>, </a:t>
            </a:r>
            <a:r>
              <a:rPr lang="ru-RU" sz="2400" dirty="0" err="1"/>
              <a:t>narxlarni</a:t>
            </a:r>
            <a:r>
              <a:rPr lang="ru-RU" sz="2400" dirty="0"/>
              <a:t> </a:t>
            </a:r>
            <a:r>
              <a:rPr lang="ru-RU" sz="2400" dirty="0" err="1"/>
              <a:t>kamaytirish</a:t>
            </a:r>
            <a:r>
              <a:rPr lang="ru-RU" sz="2400" dirty="0"/>
              <a:t> </a:t>
            </a:r>
            <a:r>
              <a:rPr lang="ru-RU" sz="2400" dirty="0" err="1"/>
              <a:t>yoki</a:t>
            </a:r>
            <a:r>
              <a:rPr lang="ru-RU" sz="2400" dirty="0"/>
              <a:t> </a:t>
            </a:r>
            <a:r>
              <a:rPr lang="ru-RU" sz="2400" dirty="0" err="1"/>
              <a:t>mahsulot</a:t>
            </a:r>
            <a:r>
              <a:rPr lang="ru-RU" sz="2400" dirty="0"/>
              <a:t> </a:t>
            </a:r>
            <a:r>
              <a:rPr lang="ru-RU" sz="2400" dirty="0" err="1"/>
              <a:t>sifatini</a:t>
            </a:r>
            <a:r>
              <a:rPr lang="ru-RU" sz="2400" dirty="0"/>
              <a:t> </a:t>
            </a:r>
            <a:r>
              <a:rPr lang="ru-RU" sz="2400" dirty="0" err="1"/>
              <a:t>oshirish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320442"/>
            <a:ext cx="288032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</a:rPr>
              <a:t>Raqobatbardoshlik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>
                <a:solidFill>
                  <a:prstClr val="black"/>
                </a:solidFill>
              </a:rPr>
              <a:t>Strategiyalari</a:t>
            </a:r>
            <a:r>
              <a:rPr lang="en-US" sz="2400" b="1" dirty="0">
                <a:solidFill>
                  <a:prstClr val="black"/>
                </a:solidFill>
              </a:rPr>
              <a:t>: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endParaRPr lang="ru-RU" sz="2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32085"/>
            <a:ext cx="7610423" cy="322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23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52114" y="1916832"/>
            <a:ext cx="6140365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en-US" sz="2800" dirty="0" err="1" smtClean="0"/>
              <a:t>Yangi</a:t>
            </a:r>
            <a:r>
              <a:rPr lang="en-US" sz="2800" dirty="0" smtClean="0"/>
              <a:t> </a:t>
            </a:r>
            <a:r>
              <a:rPr lang="en-US" sz="2800" dirty="0" err="1"/>
              <a:t>texnologiyalar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innovatsiyalarni</a:t>
            </a:r>
            <a:r>
              <a:rPr lang="en-US" sz="2800" dirty="0"/>
              <a:t> </a:t>
            </a:r>
            <a:r>
              <a:rPr lang="en-US" sz="2800" dirty="0" err="1"/>
              <a:t>joriy</a:t>
            </a:r>
            <a:r>
              <a:rPr lang="en-US" sz="2800" dirty="0"/>
              <a:t> </a:t>
            </a:r>
            <a:r>
              <a:rPr lang="en-US" sz="2800" dirty="0" err="1"/>
              <a:t>etish</a:t>
            </a:r>
            <a:r>
              <a:rPr lang="en-US" sz="2800" dirty="0"/>
              <a:t>. 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yangi</a:t>
            </a:r>
            <a:r>
              <a:rPr lang="en-US" sz="2800" dirty="0"/>
              <a:t> </a:t>
            </a:r>
            <a:r>
              <a:rPr lang="en-US" sz="2800" dirty="0" err="1"/>
              <a:t>mahsulotlarni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chiqish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yangi</a:t>
            </a:r>
            <a:r>
              <a:rPr lang="en-US" sz="2800" dirty="0"/>
              <a:t> </a:t>
            </a:r>
            <a:r>
              <a:rPr lang="en-US" sz="2800" dirty="0" err="1"/>
              <a:t>texnologiyalarni</a:t>
            </a:r>
            <a:r>
              <a:rPr lang="en-US" sz="2800" dirty="0"/>
              <a:t> </a:t>
            </a:r>
            <a:r>
              <a:rPr lang="en-US" sz="2800" dirty="0" err="1"/>
              <a:t>qo‘llash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764704"/>
            <a:ext cx="2286000" cy="954107"/>
          </a:xfrm>
          <a:prstGeom prst="rect">
            <a:avLst/>
          </a:prstGeom>
          <a:solidFill>
            <a:srgbClr val="66FFCC"/>
          </a:solidFill>
        </p:spPr>
        <p:txBody>
          <a:bodyPr>
            <a:spAutoFit/>
          </a:bodyPr>
          <a:lstStyle/>
          <a:p>
            <a:r>
              <a:rPr lang="en-US" sz="2800" b="1" dirty="0" err="1">
                <a:solidFill>
                  <a:prstClr val="black"/>
                </a:solidFill>
              </a:rPr>
              <a:t>Innovatsiya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 smtClean="0">
                <a:solidFill>
                  <a:prstClr val="black"/>
                </a:solidFill>
              </a:rPr>
              <a:t>strategiyalari</a:t>
            </a:r>
            <a:r>
              <a:rPr lang="en-US" sz="2800" dirty="0" smtClean="0">
                <a:solidFill>
                  <a:prstClr val="black"/>
                </a:solidFill>
              </a:rPr>
              <a:t> </a:t>
            </a:r>
            <a:endParaRPr lang="ru-RU" sz="28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33056"/>
            <a:ext cx="7488832" cy="2670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57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58634"/>
            <a:ext cx="57949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/>
              <a:t>Strategik</a:t>
            </a:r>
            <a:r>
              <a:rPr lang="ru-RU" sz="2800" b="1" dirty="0"/>
              <a:t> </a:t>
            </a:r>
            <a:r>
              <a:rPr lang="ru-RU" sz="2800" b="1" dirty="0" err="1"/>
              <a:t>Boshqarishning</a:t>
            </a:r>
            <a:r>
              <a:rPr lang="ru-RU" sz="2800" b="1" dirty="0"/>
              <a:t> </a:t>
            </a:r>
            <a:r>
              <a:rPr lang="ru-RU" sz="2800" b="1" dirty="0" err="1"/>
              <a:t>Amaliyotlari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597082"/>
            <a:ext cx="2240613" cy="523220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r>
              <a:rPr lang="ru-RU" sz="2800" b="1" dirty="0" err="1"/>
              <a:t>Best</a:t>
            </a:r>
            <a:r>
              <a:rPr lang="ru-RU" sz="2800" b="1" dirty="0"/>
              <a:t> </a:t>
            </a:r>
            <a:r>
              <a:rPr lang="ru-RU" sz="2800" b="1" dirty="0" err="1"/>
              <a:t>Practices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3764" y="2708920"/>
            <a:ext cx="2649380" cy="369332"/>
          </a:xfrm>
          <a:prstGeom prst="rect">
            <a:avLst/>
          </a:prstGeom>
          <a:solidFill>
            <a:srgbClr val="66FF99"/>
          </a:solidFill>
        </p:spPr>
        <p:txBody>
          <a:bodyPr wrap="none">
            <a:spAutoFit/>
          </a:bodyPr>
          <a:lstStyle/>
          <a:p>
            <a:r>
              <a:rPr lang="en-US" b="1" dirty="0" err="1"/>
              <a:t>Innovatsion</a:t>
            </a:r>
            <a:r>
              <a:rPr lang="en-US" b="1" dirty="0"/>
              <a:t> </a:t>
            </a:r>
            <a:r>
              <a:rPr lang="en-US" b="1" dirty="0" err="1"/>
              <a:t>yondashuvlar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393" y="4637340"/>
            <a:ext cx="2160591" cy="369332"/>
          </a:xfrm>
          <a:prstGeom prst="rect">
            <a:avLst/>
          </a:prstGeom>
          <a:solidFill>
            <a:srgbClr val="00CC99"/>
          </a:solidFill>
        </p:spPr>
        <p:txBody>
          <a:bodyPr wrap="none">
            <a:spAutoFit/>
          </a:bodyPr>
          <a:lstStyle/>
          <a:p>
            <a:r>
              <a:rPr lang="en-US" b="1" dirty="0" err="1"/>
              <a:t>Tashkilot</a:t>
            </a:r>
            <a:r>
              <a:rPr lang="en-US" b="1" dirty="0"/>
              <a:t> </a:t>
            </a:r>
            <a:r>
              <a:rPr lang="en-US" b="1" dirty="0" err="1"/>
              <a:t>madaniyati</a:t>
            </a:r>
            <a:endParaRPr lang="ru-RU" dirty="0"/>
          </a:p>
        </p:txBody>
      </p:sp>
      <p:cxnSp>
        <p:nvCxnSpPr>
          <p:cNvPr id="7" name="Прямая со стрелкой 6"/>
          <p:cNvCxnSpPr>
            <a:stCxn id="2" idx="2"/>
          </p:cNvCxnSpPr>
          <p:nvPr/>
        </p:nvCxnSpPr>
        <p:spPr>
          <a:xfrm flipH="1">
            <a:off x="2744355" y="881854"/>
            <a:ext cx="1412769" cy="7152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1763688" y="2120302"/>
            <a:ext cx="1" cy="4446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1762720" y="4236650"/>
            <a:ext cx="1" cy="4006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5436096" y="1597082"/>
            <a:ext cx="2050561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ru-RU" sz="2800" b="1" dirty="0" err="1"/>
              <a:t>Case</a:t>
            </a:r>
            <a:r>
              <a:rPr lang="ru-RU" sz="2800" b="1" dirty="0"/>
              <a:t> </a:t>
            </a:r>
            <a:r>
              <a:rPr lang="ru-RU" sz="2800" b="1" dirty="0" err="1"/>
              <a:t>Studies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569840" y="2709181"/>
            <a:ext cx="2386536" cy="369332"/>
          </a:xfrm>
          <a:prstGeom prst="rect">
            <a:avLst/>
          </a:prstGeom>
          <a:solidFill>
            <a:srgbClr val="66FFCC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err="1"/>
              <a:t>Yaxshi</a:t>
            </a:r>
            <a:r>
              <a:rPr lang="en-US" b="1" dirty="0"/>
              <a:t> </a:t>
            </a:r>
            <a:r>
              <a:rPr lang="en-US" b="1" dirty="0" err="1"/>
              <a:t>namuna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569840" y="4653136"/>
            <a:ext cx="1682512" cy="369332"/>
          </a:xfrm>
          <a:prstGeom prst="rect">
            <a:avLst/>
          </a:prstGeom>
          <a:solidFill>
            <a:srgbClr val="EF858D"/>
          </a:solidFill>
        </p:spPr>
        <p:txBody>
          <a:bodyPr wrap="none">
            <a:spAutoFit/>
          </a:bodyPr>
          <a:lstStyle/>
          <a:p>
            <a:r>
              <a:rPr lang="en-US" b="1" dirty="0" err="1"/>
              <a:t>Yomon</a:t>
            </a:r>
            <a:r>
              <a:rPr lang="en-US" b="1" dirty="0"/>
              <a:t> </a:t>
            </a:r>
            <a:r>
              <a:rPr lang="en-US" b="1" dirty="0" err="1"/>
              <a:t>namuna</a:t>
            </a:r>
            <a:endParaRPr lang="ru-RU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427984" y="881854"/>
            <a:ext cx="1512168" cy="7152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290089" y="2120302"/>
            <a:ext cx="0" cy="4446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376952" y="4149080"/>
            <a:ext cx="0" cy="383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355976" y="32380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US" dirty="0"/>
              <a:t>Google </a:t>
            </a:r>
            <a:r>
              <a:rPr lang="en-US" dirty="0" err="1"/>
              <a:t>yoki</a:t>
            </a:r>
            <a:r>
              <a:rPr lang="en-US" dirty="0"/>
              <a:t> Apple </a:t>
            </a:r>
            <a:r>
              <a:rPr lang="en-US" dirty="0" err="1"/>
              <a:t>kompaniyalarining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tajribalari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4355976" y="512906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/>
              <a:t>Kodak </a:t>
            </a:r>
            <a:r>
              <a:rPr lang="en-US" dirty="0" err="1"/>
              <a:t>yoki</a:t>
            </a:r>
            <a:r>
              <a:rPr lang="en-US" dirty="0"/>
              <a:t> Nokia </a:t>
            </a:r>
            <a:r>
              <a:rPr lang="en-US" dirty="0" err="1"/>
              <a:t>kompaniyalarining</a:t>
            </a:r>
            <a:r>
              <a:rPr lang="en-US" dirty="0"/>
              <a:t> </a:t>
            </a:r>
            <a:r>
              <a:rPr lang="en-US" dirty="0" err="1"/>
              <a:t>strategik</a:t>
            </a:r>
            <a:r>
              <a:rPr lang="en-US" dirty="0"/>
              <a:t> </a:t>
            </a:r>
            <a:r>
              <a:rPr lang="en-US" dirty="0" err="1"/>
              <a:t>xatoliklari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53321" y="3244334"/>
            <a:ext cx="30469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Agile </a:t>
            </a:r>
            <a:r>
              <a:rPr lang="en-US" dirty="0" err="1"/>
              <a:t>va</a:t>
            </a:r>
            <a:r>
              <a:rPr lang="en-US" dirty="0"/>
              <a:t> Lean </a:t>
            </a:r>
            <a:r>
              <a:rPr lang="en-US" dirty="0" err="1"/>
              <a:t>metodologiyalari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251520" y="5135838"/>
            <a:ext cx="37579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ijodkorlik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mijozlarga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madaniyatini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793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340768"/>
            <a:ext cx="8568952" cy="3785652"/>
          </a:xfrm>
          <a:prstGeom prst="rect">
            <a:avLst/>
          </a:prstGeom>
          <a:solidFill>
            <a:srgbClr val="FFFF99">
              <a:alpha val="80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/>
              <a:t>Rejalashtirish</a:t>
            </a:r>
            <a:r>
              <a:rPr lang="ru-RU" sz="2400" dirty="0"/>
              <a:t>, </a:t>
            </a:r>
            <a:r>
              <a:rPr lang="ru-RU" sz="2400" dirty="0" err="1"/>
              <a:t>amalga</a:t>
            </a:r>
            <a:r>
              <a:rPr lang="ru-RU" sz="2400" dirty="0"/>
              <a:t> </a:t>
            </a:r>
            <a:r>
              <a:rPr lang="ru-RU" sz="2400" dirty="0" err="1"/>
              <a:t>oshirish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nazorat</a:t>
            </a:r>
            <a:r>
              <a:rPr lang="ru-RU" sz="2400" dirty="0"/>
              <a:t> </a:t>
            </a:r>
            <a:r>
              <a:rPr lang="ru-RU" sz="2400" dirty="0" err="1"/>
              <a:t>qilish</a:t>
            </a:r>
            <a:r>
              <a:rPr lang="ru-RU" sz="2400" dirty="0"/>
              <a:t> </a:t>
            </a:r>
            <a:r>
              <a:rPr lang="ru-RU" sz="2400" dirty="0" err="1"/>
              <a:t>bosqichlari</a:t>
            </a:r>
            <a:r>
              <a:rPr lang="ru-RU" sz="2400" dirty="0"/>
              <a:t> </a:t>
            </a:r>
            <a:r>
              <a:rPr lang="ru-RU" sz="2400" dirty="0" err="1"/>
              <a:t>tashkilotlarga</a:t>
            </a:r>
            <a:r>
              <a:rPr lang="ru-RU" sz="2400" dirty="0"/>
              <a:t> </a:t>
            </a:r>
            <a:r>
              <a:rPr lang="ru-RU" sz="2400" dirty="0" err="1"/>
              <a:t>aniq</a:t>
            </a:r>
            <a:r>
              <a:rPr lang="ru-RU" sz="2400" dirty="0"/>
              <a:t> </a:t>
            </a:r>
            <a:r>
              <a:rPr lang="ru-RU" sz="2400" dirty="0" err="1"/>
              <a:t>maqsadlar</a:t>
            </a:r>
            <a:r>
              <a:rPr lang="ru-RU" sz="2400" dirty="0"/>
              <a:t> </a:t>
            </a:r>
            <a:r>
              <a:rPr lang="ru-RU" sz="2400" dirty="0" err="1"/>
              <a:t>belgilash</a:t>
            </a:r>
            <a:r>
              <a:rPr lang="ru-RU" sz="2400" dirty="0"/>
              <a:t>, </a:t>
            </a:r>
            <a:r>
              <a:rPr lang="ru-RU" sz="2400" dirty="0" err="1"/>
              <a:t>resurslarni</a:t>
            </a:r>
            <a:r>
              <a:rPr lang="ru-RU" sz="2400" dirty="0"/>
              <a:t> </a:t>
            </a:r>
            <a:r>
              <a:rPr lang="ru-RU" sz="2400" dirty="0" err="1"/>
              <a:t>samarali</a:t>
            </a:r>
            <a:r>
              <a:rPr lang="ru-RU" sz="2400" dirty="0"/>
              <a:t> </a:t>
            </a:r>
            <a:r>
              <a:rPr lang="ru-RU" sz="2400" dirty="0" err="1"/>
              <a:t>boshqarish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o‘zgarishlarga</a:t>
            </a:r>
            <a:r>
              <a:rPr lang="ru-RU" sz="2400" dirty="0"/>
              <a:t> </a:t>
            </a:r>
            <a:r>
              <a:rPr lang="ru-RU" sz="2400" dirty="0" err="1"/>
              <a:t>moslashish</a:t>
            </a:r>
            <a:r>
              <a:rPr lang="ru-RU" sz="2400" dirty="0"/>
              <a:t> </a:t>
            </a:r>
            <a:r>
              <a:rPr lang="ru-RU" sz="2400" dirty="0" err="1"/>
              <a:t>imkonini</a:t>
            </a:r>
            <a:r>
              <a:rPr lang="ru-RU" sz="2400" dirty="0"/>
              <a:t> </a:t>
            </a:r>
            <a:r>
              <a:rPr lang="ru-RU" sz="2400" dirty="0" err="1"/>
              <a:t>beradi</a:t>
            </a:r>
            <a:r>
              <a:rPr lang="ru-RU" sz="2400" dirty="0"/>
              <a:t>. </a:t>
            </a:r>
            <a:endParaRPr lang="en-US" sz="2400" dirty="0" smtClean="0"/>
          </a:p>
          <a:p>
            <a:pPr algn="ctr"/>
            <a:endParaRPr lang="en-US" sz="2400" dirty="0"/>
          </a:p>
          <a:p>
            <a:pPr algn="ctr"/>
            <a:r>
              <a:rPr lang="ru-RU" sz="2400" dirty="0" err="1" smtClean="0"/>
              <a:t>Tashkilotlar</a:t>
            </a:r>
            <a:r>
              <a:rPr lang="ru-RU" sz="2400" dirty="0" smtClean="0"/>
              <a:t> </a:t>
            </a:r>
            <a:r>
              <a:rPr lang="ru-RU" sz="2400" dirty="0" err="1"/>
              <a:t>strategik</a:t>
            </a:r>
            <a:r>
              <a:rPr lang="ru-RU" sz="2400" dirty="0"/>
              <a:t> </a:t>
            </a:r>
            <a:r>
              <a:rPr lang="ru-RU" sz="2400" dirty="0" err="1"/>
              <a:t>boshqarish</a:t>
            </a:r>
            <a:r>
              <a:rPr lang="ru-RU" sz="2400" dirty="0"/>
              <a:t> </a:t>
            </a:r>
            <a:r>
              <a:rPr lang="ru-RU" sz="2400" dirty="0" err="1"/>
              <a:t>jarayonlarini</a:t>
            </a:r>
            <a:r>
              <a:rPr lang="ru-RU" sz="2400" dirty="0"/>
              <a:t> </a:t>
            </a:r>
            <a:r>
              <a:rPr lang="ru-RU" sz="2400" dirty="0" err="1"/>
              <a:t>to‘g‘ri</a:t>
            </a:r>
            <a:r>
              <a:rPr lang="ru-RU" sz="2400" dirty="0"/>
              <a:t> </a:t>
            </a:r>
            <a:r>
              <a:rPr lang="ru-RU" sz="2400" dirty="0" err="1"/>
              <a:t>amalga</a:t>
            </a:r>
            <a:r>
              <a:rPr lang="ru-RU" sz="2400" dirty="0"/>
              <a:t> </a:t>
            </a:r>
            <a:r>
              <a:rPr lang="ru-RU" sz="2400" dirty="0" err="1"/>
              <a:t>oshirsa</a:t>
            </a:r>
            <a:r>
              <a:rPr lang="ru-RU" sz="2400" dirty="0"/>
              <a:t>, </a:t>
            </a:r>
            <a:r>
              <a:rPr lang="ru-RU" sz="2400" dirty="0" err="1"/>
              <a:t>ular</a:t>
            </a:r>
            <a:r>
              <a:rPr lang="ru-RU" sz="2400" dirty="0"/>
              <a:t> </a:t>
            </a:r>
            <a:r>
              <a:rPr lang="ru-RU" sz="2400" dirty="0" err="1"/>
              <a:t>bozor</a:t>
            </a:r>
            <a:r>
              <a:rPr lang="ru-RU" sz="2400" dirty="0"/>
              <a:t> </a:t>
            </a:r>
            <a:r>
              <a:rPr lang="ru-RU" sz="2400" dirty="0" err="1"/>
              <a:t>sharoitlarida</a:t>
            </a:r>
            <a:r>
              <a:rPr lang="ru-RU" sz="2400" dirty="0"/>
              <a:t> </a:t>
            </a:r>
            <a:r>
              <a:rPr lang="ru-RU" sz="2400" dirty="0" err="1"/>
              <a:t>muvaffaqiyatga</a:t>
            </a:r>
            <a:r>
              <a:rPr lang="ru-RU" sz="2400" dirty="0"/>
              <a:t> </a:t>
            </a:r>
            <a:r>
              <a:rPr lang="ru-RU" sz="2400" dirty="0" err="1"/>
              <a:t>erishish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raqobatbardoshlikni</a:t>
            </a:r>
            <a:r>
              <a:rPr lang="ru-RU" sz="2400" dirty="0"/>
              <a:t> </a:t>
            </a:r>
            <a:r>
              <a:rPr lang="ru-RU" sz="2400" dirty="0" err="1"/>
              <a:t>oshirish</a:t>
            </a:r>
            <a:r>
              <a:rPr lang="ru-RU" sz="2400" dirty="0"/>
              <a:t> </a:t>
            </a:r>
            <a:r>
              <a:rPr lang="ru-RU" sz="2400" dirty="0" err="1"/>
              <a:t>imkoniyatlariga</a:t>
            </a:r>
            <a:r>
              <a:rPr lang="ru-RU" sz="2400" dirty="0"/>
              <a:t> </a:t>
            </a:r>
            <a:r>
              <a:rPr lang="ru-RU" sz="2400" dirty="0" err="1"/>
              <a:t>ega</a:t>
            </a:r>
            <a:r>
              <a:rPr lang="ru-RU" sz="2400" dirty="0"/>
              <a:t> </a:t>
            </a:r>
            <a:r>
              <a:rPr lang="ru-RU" sz="2400" dirty="0" err="1"/>
              <a:t>bo‘ladi</a:t>
            </a:r>
            <a:r>
              <a:rPr lang="ru-RU" sz="2400" dirty="0"/>
              <a:t>. </a:t>
            </a:r>
            <a:r>
              <a:rPr lang="ru-RU" sz="2400" dirty="0" err="1"/>
              <a:t>Yaxshi</a:t>
            </a:r>
            <a:r>
              <a:rPr lang="ru-RU" sz="2400" dirty="0"/>
              <a:t> </a:t>
            </a:r>
            <a:r>
              <a:rPr lang="ru-RU" sz="2400" dirty="0" err="1"/>
              <a:t>boshqarilgan</a:t>
            </a:r>
            <a:r>
              <a:rPr lang="ru-RU" sz="2400" dirty="0"/>
              <a:t> </a:t>
            </a:r>
            <a:r>
              <a:rPr lang="ru-RU" sz="2400" dirty="0" err="1"/>
              <a:t>strategiya</a:t>
            </a:r>
            <a:r>
              <a:rPr lang="ru-RU" sz="2400" dirty="0"/>
              <a:t>, </a:t>
            </a:r>
            <a:r>
              <a:rPr lang="ru-RU" sz="2400" dirty="0" err="1"/>
              <a:t>innovatsion</a:t>
            </a:r>
            <a:r>
              <a:rPr lang="ru-RU" sz="2400" dirty="0"/>
              <a:t> </a:t>
            </a:r>
            <a:r>
              <a:rPr lang="ru-RU" sz="2400" dirty="0" err="1"/>
              <a:t>yondashuvlar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amaliy</a:t>
            </a:r>
            <a:r>
              <a:rPr lang="ru-RU" sz="2400" dirty="0"/>
              <a:t> </a:t>
            </a:r>
            <a:r>
              <a:rPr lang="ru-RU" sz="2400" dirty="0" err="1"/>
              <a:t>tajribalar</a:t>
            </a:r>
            <a:r>
              <a:rPr lang="ru-RU" sz="2400" dirty="0"/>
              <a:t> </a:t>
            </a:r>
            <a:r>
              <a:rPr lang="ru-RU" sz="2400" dirty="0" err="1"/>
              <a:t>tashkilotlarga</a:t>
            </a:r>
            <a:r>
              <a:rPr lang="ru-RU" sz="2400" dirty="0"/>
              <a:t> </a:t>
            </a:r>
            <a:r>
              <a:rPr lang="ru-RU" sz="2400" dirty="0" err="1"/>
              <a:t>raqobatdagi</a:t>
            </a:r>
            <a:r>
              <a:rPr lang="ru-RU" sz="2400" dirty="0"/>
              <a:t> </a:t>
            </a:r>
            <a:r>
              <a:rPr lang="ru-RU" sz="2400" dirty="0" err="1"/>
              <a:t>ustunlikni</a:t>
            </a:r>
            <a:r>
              <a:rPr lang="ru-RU" sz="2400" dirty="0"/>
              <a:t> </a:t>
            </a:r>
            <a:r>
              <a:rPr lang="ru-RU" sz="2400" dirty="0" err="1"/>
              <a:t>yaratishda</a:t>
            </a:r>
            <a:r>
              <a:rPr lang="ru-RU" sz="2400" dirty="0"/>
              <a:t> </a:t>
            </a:r>
            <a:r>
              <a:rPr lang="ru-RU" sz="2400" dirty="0" err="1"/>
              <a:t>muhim</a:t>
            </a:r>
            <a:r>
              <a:rPr lang="ru-RU" sz="2400" dirty="0"/>
              <a:t> </a:t>
            </a:r>
            <a:r>
              <a:rPr lang="ru-RU" sz="2400" dirty="0" err="1"/>
              <a:t>rol</a:t>
            </a:r>
            <a:r>
              <a:rPr lang="ru-RU" sz="2400" dirty="0"/>
              <a:t> </a:t>
            </a:r>
            <a:r>
              <a:rPr lang="ru-RU" sz="2400" dirty="0" err="1"/>
              <a:t>o'ynaydi</a:t>
            </a:r>
            <a:r>
              <a:rPr lang="ru-RU" sz="24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23928" y="410913"/>
            <a:ext cx="1030603" cy="461665"/>
          </a:xfrm>
          <a:prstGeom prst="rect">
            <a:avLst/>
          </a:prstGeom>
          <a:solidFill>
            <a:srgbClr val="66FFCC"/>
          </a:solidFill>
        </p:spPr>
        <p:txBody>
          <a:bodyPr wrap="none">
            <a:spAutoFit/>
          </a:bodyPr>
          <a:lstStyle/>
          <a:p>
            <a:pPr lvl="0"/>
            <a:r>
              <a:rPr lang="ru-RU" sz="2400" b="1" dirty="0" err="1">
                <a:solidFill>
                  <a:prstClr val="black"/>
                </a:solidFill>
              </a:rPr>
              <a:t>Xulosa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1607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444</Words>
  <Application>Microsoft Office PowerPoint</Application>
  <PresentationFormat>Экран (4:3)</PresentationFormat>
  <Paragraphs>68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Windows</dc:creator>
  <cp:lastModifiedBy>User Windows</cp:lastModifiedBy>
  <cp:revision>34</cp:revision>
  <dcterms:created xsi:type="dcterms:W3CDTF">2024-09-12T17:06:32Z</dcterms:created>
  <dcterms:modified xsi:type="dcterms:W3CDTF">2024-09-12T18:34:10Z</dcterms:modified>
</cp:coreProperties>
</file>